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2" r:id="rId2"/>
  </p:sldMasterIdLst>
  <p:sldIdLst>
    <p:sldId id="277" r:id="rId3"/>
    <p:sldId id="278" r:id="rId4"/>
    <p:sldId id="284" r:id="rId5"/>
    <p:sldId id="280" r:id="rId6"/>
    <p:sldId id="282" r:id="rId7"/>
    <p:sldId id="274" r:id="rId8"/>
    <p:sldId id="283" r:id="rId9"/>
    <p:sldId id="270" r:id="rId10"/>
    <p:sldId id="264" r:id="rId11"/>
    <p:sldId id="265" r:id="rId12"/>
    <p:sldId id="266" r:id="rId13"/>
    <p:sldId id="267" r:id="rId14"/>
    <p:sldId id="268" r:id="rId15"/>
    <p:sldId id="286" r:id="rId16"/>
    <p:sldId id="287" r:id="rId17"/>
    <p:sldId id="275" r:id="rId18"/>
    <p:sldId id="285" r:id="rId19"/>
    <p:sldId id="279" r:id="rId20"/>
    <p:sldId id="290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B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19" autoAdjust="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653945-12F7-45BC-BFC1-ABBFB4D8B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9181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8B9DD-895E-46F8-BA79-775F477633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17488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0338"/>
            <a:ext cx="2114550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19125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2865EE-267B-4DB4-8F8E-82EA974D82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85283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653945-12F7-45BC-BFC1-ABBFB4D8BE2B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8101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6417-190E-4BCA-93A8-FBBC0350FFFE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1131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280E1-FD83-44F4-A5E1-5D3697CC7D98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4087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076325"/>
            <a:ext cx="4152900" cy="504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B36BBB-4351-49A4-9EC7-635BBD34D6E5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1600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8D16B-BCB7-4739-8A8E-54CBCF4788BD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0939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121728-BD1A-4DC7-916C-842487D227B0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4330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88666C-AA0B-4DF9-81A7-2335B69E3EA9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0035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6328-8DEF-4E38-AC30-AD841BF8B6C3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9163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6417-190E-4BCA-93A8-FBBC0350FF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73467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2BE7F4-30A5-4BF8-AB96-B1C2FB1A1188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5610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8B9DD-895E-46F8-BA79-775F477633D8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8552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0338"/>
            <a:ext cx="2114550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19125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2865EE-267B-4DB4-8F8E-82EA974D82EB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7371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280E1-FD83-44F4-A5E1-5D3697CC7D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87003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076325"/>
            <a:ext cx="4152900" cy="504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B36BBB-4351-49A4-9EC7-635BBD34D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68669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8D16B-BCB7-4739-8A8E-54CBCF478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96369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121728-BD1A-4DC7-916C-842487D227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61247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88666C-AA0B-4DF9-81A7-2335B69E3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9686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6328-8DEF-4E38-AC30-AD841BF8B6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26036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2BE7F4-30A5-4BF8-AB96-B1C2FB1A11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8991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978D4D-8DFC-40A0-8C8A-3EE87AA7A8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6629" name="Рисунок 6" descr="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234113"/>
            <a:ext cx="1795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>
          <a:solidFill>
            <a:srgbClr val="404040"/>
          </a:solidFill>
          <a:latin typeface="+mn-lt"/>
          <a:cs typeface="+mn-cs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>
          <a:solidFill>
            <a:srgbClr val="595959"/>
          </a:solidFill>
          <a:latin typeface="+mn-lt"/>
          <a:cs typeface="+mn-cs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cs typeface="+mn-cs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5pPr>
      <a:lvl6pPr marL="15335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6pPr>
      <a:lvl7pPr marL="19907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7pPr>
      <a:lvl8pPr marL="24479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8pPr>
      <a:lvl9pPr marL="29051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978D4D-8DFC-40A0-8C8A-3EE87AA7A8AD}" type="slidenum">
              <a:rPr lang="ru-RU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26629" name="Рисунок 6" descr="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234113"/>
            <a:ext cx="1795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95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>
          <a:solidFill>
            <a:srgbClr val="404040"/>
          </a:solidFill>
          <a:latin typeface="+mn-lt"/>
          <a:cs typeface="+mn-cs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>
          <a:solidFill>
            <a:srgbClr val="595959"/>
          </a:solidFill>
          <a:latin typeface="+mn-lt"/>
          <a:cs typeface="+mn-cs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cs typeface="+mn-cs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5pPr>
      <a:lvl6pPr marL="15335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6pPr>
      <a:lvl7pPr marL="19907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7pPr>
      <a:lvl8pPr marL="24479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8pPr>
      <a:lvl9pPr marL="29051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tatar.ru/z_dol/zainsk.shatlyk/lic1" TargetMode="External"/><Relationship Id="rId2" Type="http://schemas.openxmlformats.org/officeDocument/2006/relationships/hyperlink" Target="http://olgaenglish.ucoz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zelenodolsk.tatarstan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nspu.ru/umk/bcaac42d1b865c04/t1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237312"/>
            <a:ext cx="201622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764704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Конкурсное задание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«Методический семинар»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hlinkClick r:id="rId2"/>
              </a:rPr>
              <a:t>Учитель английского языка</a:t>
            </a:r>
          </a:p>
          <a:p>
            <a:r>
              <a:rPr lang="ru-RU" b="1" dirty="0" smtClean="0">
                <a:hlinkClick r:id="rId2"/>
              </a:rPr>
              <a:t>первой квалификационной категории</a:t>
            </a:r>
          </a:p>
          <a:p>
            <a:r>
              <a:rPr lang="ru-RU" b="1" dirty="0" smtClean="0">
                <a:hlinkClick r:id="rId2"/>
              </a:rPr>
              <a:t>Прокофьева Ольга Александровна</a:t>
            </a:r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57028" y="4077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hlinkClick r:id="rId3"/>
              </a:rPr>
              <a:t>МБОУ «Лицей №1 ЗМР РТ»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57028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hlinkClick r:id="rId4"/>
              </a:rPr>
              <a:t>Г. Зеленодольск, Республика Татарстан</a:t>
            </a:r>
            <a:endParaRPr lang="ru-RU" b="1" dirty="0"/>
          </a:p>
        </p:txBody>
      </p:sp>
      <p:pic>
        <p:nvPicPr>
          <p:cNvPr id="4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28" y="3605569"/>
            <a:ext cx="3693096" cy="3077580"/>
          </a:xfrm>
        </p:spPr>
      </p:pic>
    </p:spTree>
    <p:extLst>
      <p:ext uri="{BB962C8B-B14F-4D97-AF65-F5344CB8AC3E}">
        <p14:creationId xmlns="" xmlns:p14="http://schemas.microsoft.com/office/powerpoint/2010/main" val="166484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/>
              <a:t>Коммуникативные компетенции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86CD50E-7D16-499C-82F6-335AB3CBD883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17600"/>
            <a:ext cx="76962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Ролевая игра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– эвристический метод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cs typeface="+mn-cs"/>
              </a:rPr>
              <a:t>эмпатии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(метод «вживания в образ»)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2 класс. Тема «Животные».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Задание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: Представь себя твоим любимым питомцем. Расскажи о себе от имени питомца, используя модели.</a:t>
            </a: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6000" y="2921000"/>
            <a:ext cx="723900" cy="622300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17700" y="2971800"/>
            <a:ext cx="914400" cy="584200"/>
          </a:xfrm>
          <a:prstGeom prst="triangle">
            <a:avLst>
              <a:gd name="adj" fmla="val 50644"/>
            </a:avLst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09900" y="2946400"/>
            <a:ext cx="723900" cy="622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stCxn id="7" idx="1"/>
            <a:endCxn id="7" idx="5"/>
          </p:cNvCxnSpPr>
          <p:nvPr/>
        </p:nvCxnSpPr>
        <p:spPr>
          <a:xfrm rot="10800000" flipH="1">
            <a:off x="2149475" y="3263900"/>
            <a:ext cx="457200" cy="158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4064000" y="28067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latin typeface="Arial" charset="0"/>
              </a:rPr>
              <a:t>животное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4889500" y="31750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latin typeface="Arial" charset="0"/>
              </a:rPr>
              <a:t>имя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4089400" y="3416300"/>
            <a:ext cx="130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latin typeface="Arial" charset="0"/>
              </a:rPr>
              <a:t>возраст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5549900" y="2882900"/>
            <a:ext cx="132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latin typeface="Arial" charset="0"/>
              </a:rPr>
              <a:t>внешность</a:t>
            </a:r>
          </a:p>
        </p:txBody>
      </p:sp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5575300" y="3611563"/>
            <a:ext cx="132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latin typeface="Arial" charset="0"/>
              </a:rPr>
              <a:t>характер</a:t>
            </a:r>
          </a:p>
        </p:txBody>
      </p:sp>
      <p:cxnSp>
        <p:nvCxnSpPr>
          <p:cNvPr id="17" name="Прямая со стрелкой 16"/>
          <p:cNvCxnSpPr>
            <a:stCxn id="8" idx="3"/>
          </p:cNvCxnSpPr>
          <p:nvPr/>
        </p:nvCxnSpPr>
        <p:spPr>
          <a:xfrm flipV="1">
            <a:off x="3733800" y="3035300"/>
            <a:ext cx="469900" cy="22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3"/>
            <a:endCxn id="28683" idx="1"/>
          </p:cNvCxnSpPr>
          <p:nvPr/>
        </p:nvCxnSpPr>
        <p:spPr>
          <a:xfrm>
            <a:off x="3733800" y="3257550"/>
            <a:ext cx="355600" cy="328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784600" y="3073400"/>
            <a:ext cx="18034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822700" y="3289300"/>
            <a:ext cx="1765300" cy="44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8682" idx="1"/>
          </p:cNvCxnSpPr>
          <p:nvPr/>
        </p:nvCxnSpPr>
        <p:spPr>
          <a:xfrm>
            <a:off x="3797300" y="3289300"/>
            <a:ext cx="1092200" cy="55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016000" y="3873500"/>
            <a:ext cx="723900" cy="622300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41400" y="4914900"/>
            <a:ext cx="723900" cy="622300"/>
          </a:xfrm>
          <a:prstGeom prst="rect">
            <a:avLst/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032000" y="3911600"/>
            <a:ext cx="914400" cy="584200"/>
          </a:xfrm>
          <a:prstGeom prst="triangle">
            <a:avLst>
              <a:gd name="adj" fmla="val 50644"/>
            </a:avLst>
          </a:prstGeom>
          <a:solidFill>
            <a:schemeClr val="accent5">
              <a:lumMod val="75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2108200" y="4953000"/>
            <a:ext cx="914400" cy="584200"/>
          </a:xfrm>
          <a:prstGeom prst="triangle">
            <a:avLst>
              <a:gd name="adj" fmla="val 50644"/>
            </a:avLst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00400" y="4914900"/>
            <a:ext cx="723900" cy="622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000500" y="3911600"/>
            <a:ext cx="914400" cy="584200"/>
          </a:xfrm>
          <a:prstGeom prst="triangle">
            <a:avLst>
              <a:gd name="adj" fmla="val 50644"/>
            </a:avLst>
          </a:prstGeom>
          <a:solidFill>
            <a:schemeClr val="bg1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8" name="Прямая соединительная линия 37"/>
          <p:cNvCxnSpPr>
            <a:stCxn id="32" idx="0"/>
            <a:endCxn id="32" idx="3"/>
          </p:cNvCxnSpPr>
          <p:nvPr/>
        </p:nvCxnSpPr>
        <p:spPr>
          <a:xfrm rot="16200000" flipH="1">
            <a:off x="2278857" y="5245894"/>
            <a:ext cx="584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8" name="TextBox 39"/>
          <p:cNvSpPr txBox="1">
            <a:spLocks noChangeArrowheads="1"/>
          </p:cNvSpPr>
          <p:nvPr/>
        </p:nvSpPr>
        <p:spPr bwMode="auto">
          <a:xfrm>
            <a:off x="3136900" y="4102100"/>
            <a:ext cx="90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Arial" charset="0"/>
              </a:rPr>
              <a:t>(not)</a:t>
            </a:r>
            <a:endParaRPr lang="ru-RU" b="1">
              <a:latin typeface="Arial" charset="0"/>
            </a:endParaRPr>
          </a:p>
        </p:txBody>
      </p:sp>
      <p:pic>
        <p:nvPicPr>
          <p:cNvPr id="30" name="Рисунок 1" descr="киск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4340225"/>
            <a:ext cx="2540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8280400" y="5816600"/>
            <a:ext cx="711200" cy="4191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35700"/>
            <a:ext cx="1784672" cy="393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AF29BE2-3FCC-400F-AF08-A2574C54EA63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838200" y="271463"/>
            <a:ext cx="7886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3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Приём: С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luster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 («Виноградная гроздь»).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Тема «Времена года. Погода» в 4 классе.</a:t>
            </a:r>
          </a:p>
          <a:p>
            <a:endParaRPr lang="ru-RU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1257300" y="1016000"/>
          <a:ext cx="6840538" cy="5130800"/>
        </p:xfrm>
        <a:graphic>
          <a:graphicData uri="http://schemas.openxmlformats.org/presentationml/2006/ole">
            <p:oleObj spid="_x0000_s29705" name="Слайд" r:id="rId3" imgW="4570524" imgH="3427508" progId="PowerPoint.Slide.12">
              <p:embed/>
            </p:oleObj>
          </a:graphicData>
        </a:graphic>
      </p:graphicFrame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32800" y="5816600"/>
            <a:ext cx="317500" cy="48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6299200"/>
            <a:ext cx="1800200" cy="33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4A5DA3-34E5-4C18-ABA2-FA774300C0E5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003300" y="342900"/>
            <a:ext cx="7391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+mn-cs"/>
              </a:rPr>
              <a:t>Приём 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+mn-cs"/>
              </a:rPr>
              <a:t>Word Web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+mn-cs"/>
              </a:rPr>
              <a:t>»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+mn-cs"/>
              </a:rPr>
              <a:t>(Словесная паутинка)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+mn-cs"/>
              </a:rPr>
              <a:t>Тема «Праздники», 8 класс</a:t>
            </a:r>
            <a:r>
              <a:rPr lang="ru-RU" dirty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+mn-cs"/>
              </a:rPr>
              <a:t>Используется на этапе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+mn-cs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+mn-cs"/>
              </a:rPr>
              <a:t>целеполагания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+mn-cs"/>
              </a:rPr>
              <a:t>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+mn-cs"/>
              </a:rPr>
              <a:t>а затем - в качестве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+mn-cs"/>
              </a:rPr>
              <a:t>плана работы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+mn-cs"/>
              </a:rPr>
              <a:t>над темой.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25" name="Object 1"/>
          <p:cNvGraphicFramePr>
            <a:graphicFrameLocks noChangeAspect="1"/>
          </p:cNvGraphicFramePr>
          <p:nvPr/>
        </p:nvGraphicFramePr>
        <p:xfrm>
          <a:off x="1574800" y="1733550"/>
          <a:ext cx="6167438" cy="4629150"/>
        </p:xfrm>
        <a:graphic>
          <a:graphicData uri="http://schemas.openxmlformats.org/presentationml/2006/ole">
            <p:oleObj spid="_x0000_s30729" name="Слайд" r:id="rId3" imgW="4570524" imgH="3427508" progId="PowerPoint.Slide.12">
              <p:embed/>
            </p:oleObj>
          </a:graphicData>
        </a:graphic>
      </p:graphicFrame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45500" y="5816600"/>
            <a:ext cx="3302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50000"/>
            <a:ext cx="1728192" cy="279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21AEA1F-F8BE-4C5E-A416-B2BA4C9EE1BE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28600" y="368300"/>
            <a:ext cx="8483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3" algn="ctr"/>
            <a:r>
              <a:rPr lang="ru-RU" b="1" u="sng" dirty="0">
                <a:solidFill>
                  <a:srgbClr val="C00000"/>
                </a:solidFill>
                <a:latin typeface="Arial" charset="0"/>
              </a:rPr>
              <a:t>Приём:</a:t>
            </a:r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 «Know – Want to know – Have learnt»</a:t>
            </a:r>
          </a:p>
          <a:p>
            <a:pPr lvl="3" algn="ctr"/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 (</a:t>
            </a:r>
            <a:r>
              <a:rPr lang="ru-RU" b="1" u="sng" dirty="0">
                <a:solidFill>
                  <a:srgbClr val="C00000"/>
                </a:solidFill>
                <a:latin typeface="Arial" charset="0"/>
              </a:rPr>
              <a:t>Знаю</a:t>
            </a:r>
            <a:r>
              <a:rPr lang="en-US" b="1" u="sng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</a:rPr>
              <a:t>–</a:t>
            </a:r>
            <a:r>
              <a:rPr lang="ru-RU" b="1" u="sng" dirty="0" smtClean="0">
                <a:solidFill>
                  <a:srgbClr val="C00000"/>
                </a:solidFill>
                <a:latin typeface="Arial" charset="0"/>
              </a:rPr>
              <a:t>Узнал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ru-RU" b="1" u="sng" dirty="0" smtClean="0">
                <a:solidFill>
                  <a:srgbClr val="C00000"/>
                </a:solidFill>
                <a:latin typeface="Arial" charset="0"/>
              </a:rPr>
              <a:t>Хочу узнать</a:t>
            </a:r>
            <a:r>
              <a:rPr lang="en-US" b="1" u="sng" dirty="0" smtClean="0">
                <a:solidFill>
                  <a:srgbClr val="C00000"/>
                </a:solidFill>
                <a:latin typeface="Arial" charset="0"/>
              </a:rPr>
              <a:t> )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charset="0"/>
              </a:rPr>
              <a:t>Тема «Праздники» в 8 классе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b="1" dirty="0">
                <a:latin typeface="Arial" charset="0"/>
              </a:rPr>
              <a:t>Этап определения общей зоны цели, задание заполнить таблицу, третья колонка заполняется в течение урока.</a:t>
            </a:r>
          </a:p>
          <a:p>
            <a:endParaRPr lang="ru-RU" sz="1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b="1" dirty="0">
              <a:solidFill>
                <a:srgbClr val="C00000"/>
              </a:solidFill>
              <a:latin typeface="Arial" charset="0"/>
            </a:endParaRPr>
          </a:p>
          <a:p>
            <a:endParaRPr lang="en-US" b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charset="0"/>
              </a:rPr>
              <a:t>Этап организации поискового пространства.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b="1" dirty="0">
                <a:latin typeface="Arial" charset="0"/>
              </a:rPr>
              <a:t>Задание: прочитайте текст о том, как называются персонажи, которые дарят подарки и их помощниках в разных странах и заполните таблицу.</a:t>
            </a:r>
            <a:endParaRPr lang="ru-RU" sz="1600" b="1" dirty="0"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 </a:t>
            </a:r>
            <a:endParaRPr lang="ru-RU" sz="1600" dirty="0">
              <a:latin typeface="Arial" charset="0"/>
            </a:endParaRPr>
          </a:p>
          <a:p>
            <a:endParaRPr lang="ru-RU" dirty="0">
              <a:latin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16100" y="2244725"/>
          <a:ext cx="6108699" cy="100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33"/>
                <a:gridCol w="2036233"/>
                <a:gridCol w="2036233"/>
              </a:tblGrid>
              <a:tr h="3659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Christmas 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40" marB="4574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I know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I have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learntI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want to know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40" marB="4574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65300" y="4416425"/>
          <a:ext cx="6108699" cy="173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33"/>
                <a:gridCol w="2036233"/>
                <a:gridCol w="2036233"/>
              </a:tblGrid>
              <a:tr h="3656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Santa Claus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</a:tr>
              <a:tr h="6398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17375E"/>
                          </a:solidFill>
                        </a:rPr>
                        <a:t>Snow Maiden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17375E"/>
                          </a:solidFill>
                        </a:rPr>
                        <a:t>(</a:t>
                      </a:r>
                      <a:r>
                        <a:rPr lang="en-US" sz="1800" b="1" dirty="0" err="1" smtClean="0">
                          <a:solidFill>
                            <a:srgbClr val="17375E"/>
                          </a:solidFill>
                        </a:rPr>
                        <a:t>Snegurochka</a:t>
                      </a:r>
                      <a:r>
                        <a:rPr lang="en-US" sz="1800" b="1" dirty="0" smtClean="0">
                          <a:solidFill>
                            <a:srgbClr val="17375E"/>
                          </a:solidFill>
                        </a:rPr>
                        <a:t>)</a:t>
                      </a:r>
                      <a:endParaRPr lang="ru-RU" sz="1800" b="1" dirty="0">
                        <a:solidFill>
                          <a:srgbClr val="17375E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</a:tr>
              <a:tr h="3656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17375E"/>
                          </a:solidFill>
                        </a:rPr>
                        <a:t>Babbo </a:t>
                      </a:r>
                      <a:r>
                        <a:rPr lang="en-US" sz="1800" b="1" dirty="0" err="1" smtClean="0">
                          <a:solidFill>
                            <a:srgbClr val="17375E"/>
                          </a:solidFill>
                        </a:rPr>
                        <a:t>Natale</a:t>
                      </a:r>
                      <a:endParaRPr lang="ru-RU" sz="1800" b="1" dirty="0">
                        <a:solidFill>
                          <a:srgbClr val="17375E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</a:tr>
              <a:tr h="3656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17375E"/>
                          </a:solidFill>
                        </a:rPr>
                        <a:t>Germany</a:t>
                      </a:r>
                      <a:endParaRPr lang="ru-RU" sz="1800" b="1" dirty="0">
                        <a:solidFill>
                          <a:srgbClr val="17375E"/>
                        </a:solidFill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59800" y="5943600"/>
            <a:ext cx="342900" cy="48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309320"/>
            <a:ext cx="1679104" cy="3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8666C-AA0B-4DF9-81A7-2335B69E3EA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88640"/>
            <a:ext cx="4495846" cy="2160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«Образовательный </a:t>
            </a:r>
            <a:r>
              <a:rPr kumimoji="0" lang="ru-R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веб-квест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это сайт в Интернете, с которым работают учащиеся, выполняя ту или иную учебную задачу»</a:t>
            </a:r>
          </a:p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Быховский Я.С. 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4857752" y="214290"/>
            <a:ext cx="4099896" cy="6357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2200" kern="0" dirty="0" smtClean="0">
                <a:latin typeface="+mn-lt"/>
                <a:cs typeface="+mn-cs"/>
              </a:rPr>
              <a:t>   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6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заданий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6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Пересказ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Планирование и проектирование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Самопознание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Компиляция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Творческое задание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Аналитическая задача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Детектив, головоломка, таинственная история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Достижение консенсуса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Оценка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Журналистское расследование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Убеждение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Научные исследования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1961"/>
          <a:stretch>
            <a:fillRect/>
          </a:stretch>
        </p:blipFill>
        <p:spPr bwMode="auto">
          <a:xfrm>
            <a:off x="0" y="2420889"/>
            <a:ext cx="478631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432800" y="5816600"/>
            <a:ext cx="317500" cy="48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32"/>
            <a:ext cx="4429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LinoIt</a:t>
            </a:r>
            <a:r>
              <a:rPr lang="ru-RU" dirty="0" smtClean="0"/>
              <a:t>- это интернет - площадка для организации совместной работы по генерированию идей, осуществления обмена информацией (изображения, документы, видео). Данный сервис востребован при проведении проектов, организации сотрудничества.</a:t>
            </a:r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4348157" cy="35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71810"/>
            <a:ext cx="4286248" cy="355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57752" y="642919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Веб</a:t>
            </a:r>
            <a:r>
              <a:rPr lang="ru-RU" dirty="0" smtClean="0"/>
              <a:t> сервис </a:t>
            </a:r>
            <a:r>
              <a:rPr lang="ru-RU" dirty="0" err="1" smtClean="0"/>
              <a:t>Learning</a:t>
            </a:r>
            <a:r>
              <a:rPr lang="ru-RU" dirty="0" smtClean="0"/>
              <a:t> </a:t>
            </a:r>
            <a:r>
              <a:rPr lang="ru-RU" dirty="0" err="1" smtClean="0"/>
              <a:t>Apps</a:t>
            </a:r>
            <a:endParaRPr lang="ru-RU" dirty="0" smtClean="0"/>
          </a:p>
          <a:p>
            <a:pPr algn="just"/>
            <a:r>
              <a:rPr lang="ru-RU" dirty="0" err="1" smtClean="0"/>
              <a:t>LearningApps.org</a:t>
            </a:r>
            <a:r>
              <a:rPr lang="ru-RU" dirty="0" smtClean="0"/>
              <a:t> является приложением </a:t>
            </a:r>
            <a:r>
              <a:rPr lang="ru-RU" dirty="0" err="1" smtClean="0"/>
              <a:t>Web</a:t>
            </a:r>
            <a:r>
              <a:rPr lang="ru-RU" dirty="0" smtClean="0"/>
              <a:t> 2.0 для поддержки обучения и процесса преподавания с помощью интерактивных модулей. </a:t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858280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Использование обучающих </a:t>
            </a:r>
            <a:r>
              <a:rPr lang="ru-RU" sz="3200" dirty="0" err="1" smtClean="0"/>
              <a:t>веб</a:t>
            </a:r>
            <a:r>
              <a:rPr lang="ru-RU" sz="3200" dirty="0" smtClean="0"/>
              <a:t> сервисов 2.0</a:t>
            </a:r>
            <a:endParaRPr lang="ru-RU" sz="3200" dirty="0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572528" y="5286388"/>
            <a:ext cx="317500" cy="48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-Zav\Downloads\IMG_5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9" t="28963" r="30566" b="8592"/>
          <a:stretch/>
        </p:blipFill>
        <p:spPr bwMode="auto">
          <a:xfrm>
            <a:off x="4319588" y="188640"/>
            <a:ext cx="4572000" cy="35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C:\Users\User-Zav\Downloads\IMG_4938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91" t="40614" r="22852" b="7031"/>
          <a:stretch/>
        </p:blipFill>
        <p:spPr bwMode="auto">
          <a:xfrm>
            <a:off x="4319588" y="3360651"/>
            <a:ext cx="4594430" cy="34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23528" y="404664"/>
            <a:ext cx="3600450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в языковых школах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Ольга\Desktop\rQpsN0-0Lx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6" t="1022" r="9474" b="49512"/>
          <a:stretch/>
        </p:blipFill>
        <p:spPr bwMode="auto">
          <a:xfrm>
            <a:off x="77002" y="1412974"/>
            <a:ext cx="4242586" cy="345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359569" y="5097543"/>
            <a:ext cx="360045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профильной смене республиканского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лагеря «Костер»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309320"/>
            <a:ext cx="15841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8666C-AA0B-4DF9-81A7-2335B69E3EA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78" y="4077073"/>
            <a:ext cx="4308909" cy="242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 l="14175" t="6757" r="9277"/>
          <a:stretch>
            <a:fillRect/>
          </a:stretch>
        </p:blipFill>
        <p:spPr bwMode="auto">
          <a:xfrm>
            <a:off x="285720" y="214290"/>
            <a:ext cx="3857653" cy="257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 r="8437"/>
          <a:stretch>
            <a:fillRect/>
          </a:stretch>
        </p:blipFill>
        <p:spPr bwMode="auto">
          <a:xfrm>
            <a:off x="4929190" y="260648"/>
            <a:ext cx="4007125" cy="246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996952"/>
            <a:ext cx="7920880" cy="8683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Среда формирования коммуникативной компетенции учащихся: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6C0B04"/>
                </a:solidFill>
              </a:rPr>
              <a:t>положительная обстановка + создание проблемных ситуаций + интерактивное обучение + доступ к техническим средствам обучения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6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Ольга\Desktop\2014\фото\DSC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59"/>
          <a:stretch>
            <a:fillRect/>
          </a:stretch>
        </p:blipFill>
        <p:spPr bwMode="auto">
          <a:xfrm>
            <a:off x="4932040" y="4077072"/>
            <a:ext cx="3927348" cy="2501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8722" t="-2893" b="1645"/>
          <a:stretch>
            <a:fillRect/>
          </a:stretch>
        </p:blipFill>
        <p:spPr bwMode="auto">
          <a:xfrm>
            <a:off x="214282" y="4357694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3571876"/>
            <a:ext cx="3500462" cy="868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Результативность участия в школьных научно-практических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конференциях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 l="7987" t="974"/>
          <a:stretch>
            <a:fillRect/>
          </a:stretch>
        </p:blipFill>
        <p:spPr bwMode="auto">
          <a:xfrm>
            <a:off x="4786314" y="1285860"/>
            <a:ext cx="39568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57752" y="214290"/>
            <a:ext cx="3857652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Результативность участия на муниципальном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этапе Всероссийской олимпиады школьников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14290"/>
            <a:ext cx="3429024" cy="868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Результативность участия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конкурсах различного уровня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900" name="Picture 7" descr="DSC_0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3893371" cy="259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 l="6431" t="974"/>
          <a:stretch>
            <a:fillRect/>
          </a:stretch>
        </p:blipFill>
        <p:spPr bwMode="auto">
          <a:xfrm>
            <a:off x="285720" y="1214422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4960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6417-190E-4BCA-93A8-FBBC0350FFF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Таблица контроля за речевой активностью учащихся на уроке</a:t>
            </a:r>
            <a:endParaRPr lang="ru-RU" sz="3200" dirty="0"/>
          </a:p>
        </p:txBody>
      </p:sp>
      <p:cxnSp>
        <p:nvCxnSpPr>
          <p:cNvPr id="17" name="Прямая со стрелкой 16"/>
          <p:cNvCxnSpPr>
            <a:endCxn id="7" idx="3"/>
          </p:cNvCxnSpPr>
          <p:nvPr/>
        </p:nvCxnSpPr>
        <p:spPr>
          <a:xfrm>
            <a:off x="1714480" y="2178835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1000100" y="1571612"/>
            <a:ext cx="1428760" cy="1857388"/>
            <a:chOff x="6786578" y="1357298"/>
            <a:chExt cx="1428760" cy="18573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786578" y="2000240"/>
              <a:ext cx="1428760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lain"/>
              </a:pPr>
              <a:r>
                <a:rPr lang="ru-RU" dirty="0" smtClean="0"/>
                <a:t>    2</a:t>
              </a:r>
            </a:p>
            <a:p>
              <a:pPr marL="342900" indent="-342900" algn="ctr">
                <a:buAutoNum type="arabicPlain"/>
              </a:pPr>
              <a:endParaRPr lang="ru-RU" dirty="0" smtClean="0"/>
            </a:p>
            <a:p>
              <a:pPr marL="342900" indent="-342900" algn="ctr">
                <a:buAutoNum type="arabicPlain" startAt="3"/>
              </a:pPr>
              <a:r>
                <a:rPr lang="ru-RU" dirty="0" smtClean="0"/>
                <a:t>    4</a:t>
              </a:r>
            </a:p>
            <a:p>
              <a:pPr marL="342900" indent="-342900" algn="ctr">
                <a:buAutoNum type="arabicPlain" startAt="3"/>
              </a:pP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2945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5400000" flipH="1" flipV="1">
              <a:off x="7144562" y="2428074"/>
              <a:ext cx="28495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764383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929454" y="2857496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72396" y="2857496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58016" y="1357298"/>
              <a:ext cx="1143008" cy="3571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Стол №1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143240" y="1571612"/>
            <a:ext cx="1428760" cy="1857388"/>
            <a:chOff x="6786578" y="1357298"/>
            <a:chExt cx="1428760" cy="18573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786578" y="2000240"/>
              <a:ext cx="1428760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lain"/>
              </a:pPr>
              <a:r>
                <a:rPr lang="ru-RU" dirty="0" smtClean="0"/>
                <a:t>    2</a:t>
              </a:r>
            </a:p>
            <a:p>
              <a:pPr marL="342900" indent="-342900" algn="ctr">
                <a:buAutoNum type="arabicPlain"/>
              </a:pPr>
              <a:endParaRPr lang="ru-RU" dirty="0" smtClean="0"/>
            </a:p>
            <a:p>
              <a:pPr marL="342900" indent="-342900" algn="ctr">
                <a:buAutoNum type="arabicPlain" startAt="3"/>
              </a:pPr>
              <a:r>
                <a:rPr lang="ru-RU" dirty="0" smtClean="0"/>
                <a:t>    4</a:t>
              </a:r>
            </a:p>
            <a:p>
              <a:pPr marL="342900" indent="-342900" algn="ctr">
                <a:buAutoNum type="arabicPlain" startAt="3"/>
              </a:pP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92945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5400000" flipH="1" flipV="1">
              <a:off x="7144562" y="2428074"/>
              <a:ext cx="28495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764383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929454" y="2857496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572396" y="2857496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58016" y="1357298"/>
              <a:ext cx="1143008" cy="3571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Стол №2</a:t>
              </a:r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00100" y="4143380"/>
            <a:ext cx="1428760" cy="1857388"/>
            <a:chOff x="6786578" y="1357298"/>
            <a:chExt cx="1428760" cy="185738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786578" y="2000240"/>
              <a:ext cx="1428760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lain"/>
              </a:pPr>
              <a:r>
                <a:rPr lang="ru-RU" dirty="0" smtClean="0"/>
                <a:t>    2</a:t>
              </a:r>
            </a:p>
            <a:p>
              <a:pPr marL="342900" indent="-342900" algn="ctr">
                <a:buAutoNum type="arabicPlain"/>
              </a:pPr>
              <a:endParaRPr lang="ru-RU" dirty="0" smtClean="0"/>
            </a:p>
            <a:p>
              <a:pPr marL="342900" indent="-342900" algn="ctr">
                <a:buAutoNum type="arabicPlain" startAt="3"/>
              </a:pPr>
              <a:r>
                <a:rPr lang="ru-RU" dirty="0" smtClean="0"/>
                <a:t>    4</a:t>
              </a:r>
            </a:p>
            <a:p>
              <a:pPr marL="342900" indent="-342900" algn="ctr">
                <a:buAutoNum type="arabicPlain" startAt="3"/>
              </a:pP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92945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 flipH="1" flipV="1">
              <a:off x="7144562" y="2428074"/>
              <a:ext cx="28495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64383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929454" y="2857496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572396" y="2857496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858016" y="1357298"/>
              <a:ext cx="1143008" cy="3571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Стол №3</a:t>
              </a:r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071802" y="4143380"/>
            <a:ext cx="1428760" cy="1857388"/>
            <a:chOff x="6786578" y="1357298"/>
            <a:chExt cx="1428760" cy="18573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786578" y="2000240"/>
              <a:ext cx="1428760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lain"/>
              </a:pPr>
              <a:r>
                <a:rPr lang="ru-RU" dirty="0" smtClean="0"/>
                <a:t>    2</a:t>
              </a:r>
            </a:p>
            <a:p>
              <a:pPr marL="342900" indent="-342900" algn="ctr">
                <a:buAutoNum type="arabicPlain"/>
              </a:pPr>
              <a:endParaRPr lang="ru-RU" dirty="0" smtClean="0"/>
            </a:p>
            <a:p>
              <a:pPr marL="342900" indent="-342900" algn="ctr">
                <a:buAutoNum type="arabicPlain" startAt="3"/>
              </a:pPr>
              <a:r>
                <a:rPr lang="ru-RU" dirty="0" smtClean="0"/>
                <a:t>    4</a:t>
              </a:r>
            </a:p>
            <a:p>
              <a:pPr marL="342900" indent="-342900" algn="ctr">
                <a:buAutoNum type="arabicPlain" startAt="3"/>
              </a:pPr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92945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err="1" smtClean="0"/>
                <a:t>х+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643834" y="2285992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929454" y="2857496"/>
              <a:ext cx="500066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Х </a:t>
              </a:r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858016" y="1357298"/>
              <a:ext cx="1143008" cy="3571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Стол №4</a:t>
              </a:r>
              <a:endParaRPr lang="ru-RU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14282" y="6353944"/>
            <a:ext cx="201622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929190" y="2928934"/>
            <a:ext cx="3929090" cy="3000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Х    Индивидуальный ответ</a:t>
            </a:r>
          </a:p>
          <a:p>
            <a:endParaRPr lang="ru-RU" dirty="0" smtClean="0"/>
          </a:p>
          <a:p>
            <a:r>
              <a:rPr lang="ru-RU" dirty="0" smtClean="0"/>
              <a:t>      Связанное   высказывание,  </a:t>
            </a:r>
          </a:p>
          <a:p>
            <a:r>
              <a:rPr lang="ru-RU" dirty="0" smtClean="0"/>
              <a:t>      состоящее из 3-4 предложений</a:t>
            </a:r>
          </a:p>
          <a:p>
            <a:r>
              <a:rPr lang="ru-RU" dirty="0" smtClean="0"/>
              <a:t>     </a:t>
            </a:r>
          </a:p>
          <a:p>
            <a:r>
              <a:rPr lang="ru-RU" dirty="0" smtClean="0"/>
              <a:t>       Краткий ответ</a:t>
            </a:r>
          </a:p>
          <a:p>
            <a:endParaRPr lang="ru-RU" dirty="0" smtClean="0"/>
          </a:p>
          <a:p>
            <a:r>
              <a:rPr lang="ru-RU" dirty="0" smtClean="0"/>
              <a:t>+    Грамматическая и лексическая   </a:t>
            </a:r>
          </a:p>
          <a:p>
            <a:r>
              <a:rPr lang="ru-RU" dirty="0" smtClean="0"/>
              <a:t> -     правильность ответа </a:t>
            </a:r>
          </a:p>
          <a:p>
            <a:r>
              <a:rPr lang="ru-RU" dirty="0" smtClean="0"/>
              <a:t>       </a:t>
            </a:r>
          </a:p>
          <a:p>
            <a:r>
              <a:rPr lang="ru-RU" dirty="0" smtClean="0"/>
              <a:t>    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4894265" y="367823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4933952" y="4495808"/>
            <a:ext cx="42862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4929190" y="1643050"/>
            <a:ext cx="3929090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Условные обозначения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200023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3929058" y="5643578"/>
            <a:ext cx="500066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Х- </a:t>
            </a:r>
            <a:endParaRPr lang="ru-RU" dirty="0"/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 flipH="1" flipV="1">
            <a:off x="3501224" y="3142454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237312"/>
            <a:ext cx="201622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428604"/>
            <a:ext cx="8352928" cy="1785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Тема «Использование технологии интерактивного обучения как средства формирования коммуникативной компетенции учащихся в рамках предмета </a:t>
            </a:r>
            <a:endParaRPr lang="ru-RU" sz="22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«</a:t>
            </a:r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Английский язык»</a:t>
            </a: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ru-RU" sz="2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51520" y="2132856"/>
            <a:ext cx="8352928" cy="440287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93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–"/>
              <a:defRPr sz="2800">
                <a:solidFill>
                  <a:srgbClr val="404040"/>
                </a:solidFill>
                <a:latin typeface="+mn-lt"/>
                <a:cs typeface="+mn-cs"/>
              </a:defRPr>
            </a:lvl2pPr>
            <a:lvl3pPr marL="717550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+mn-lt"/>
                <a:cs typeface="+mn-cs"/>
              </a:defRPr>
            </a:lvl3pPr>
            <a:lvl4pPr marL="896938" indent="-1793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rgbClr val="595959"/>
                </a:solidFill>
                <a:latin typeface="+mn-lt"/>
                <a:cs typeface="+mn-cs"/>
              </a:defRPr>
            </a:lvl4pPr>
            <a:lvl5pPr marL="1076325" indent="-2730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+mn-lt"/>
                <a:cs typeface="+mn-cs"/>
              </a:defRPr>
            </a:lvl5pPr>
            <a:lvl6pPr marL="1533525" indent="-2730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+mn-lt"/>
                <a:cs typeface="+mn-cs"/>
              </a:defRPr>
            </a:lvl6pPr>
            <a:lvl7pPr marL="1990725" indent="-2730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+mn-lt"/>
                <a:cs typeface="+mn-cs"/>
              </a:defRPr>
            </a:lvl7pPr>
            <a:lvl8pPr marL="2447925" indent="-2730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+mn-lt"/>
                <a:cs typeface="+mn-cs"/>
              </a:defRPr>
            </a:lvl8pPr>
            <a:lvl9pPr marL="2905125" indent="-2730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+mn-lt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  </a:t>
            </a:r>
            <a:r>
              <a:rPr lang="ru-RU" alt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ученики обладают знаниями о правилах грамматики и необходимым лексическим запасом, но теряются в ситуации общения.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идея:</a:t>
            </a:r>
            <a:r>
              <a:rPr lang="ru-RU" alt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содержащийся на уроке языковой материал стоит делить на небольшие фрагменты и многократно отрабатывать с помощью активных технологий, использовать возможности Интернет-сервисов для повышения мотивации.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alt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уверенности в себе, умения сотрудничать в команде, применять ресурсы сети Интернет в образовательных целях.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980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458200" cy="887412"/>
          </a:xfrm>
          <a:noFill/>
          <a:effectLst>
            <a:outerShdw dist="25400" dir="2399979" algn="ctr" rotWithShape="0">
              <a:srgbClr val="595959">
                <a:alpha val="70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используемой в пояснительной записке литературы и сетевых ресурсов: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076324"/>
            <a:ext cx="8458200" cy="5353071"/>
          </a:xfrm>
        </p:spPr>
        <p:txBody>
          <a:bodyPr/>
          <a:lstStyle/>
          <a:p>
            <a:r>
              <a:rPr lang="ru-RU" sz="2000" dirty="0" smtClean="0"/>
              <a:t>Интерактивное обучение. Научная библиотека Новосибирского государственного  педагогического университета. </a:t>
            </a:r>
            <a:r>
              <a:rPr lang="en-GB" sz="2000" dirty="0" smtClean="0">
                <a:hlinkClick r:id="rId2"/>
              </a:rPr>
              <a:t>https://lib.nspu.ru/umk/bcaac42d1b865c04/t1/index.html</a:t>
            </a:r>
            <a:endParaRPr lang="ru-RU" sz="2000" dirty="0" smtClean="0"/>
          </a:p>
          <a:p>
            <a:r>
              <a:rPr lang="ru-RU" sz="2000" dirty="0" smtClean="0"/>
              <a:t>Коммуникация, определение. </a:t>
            </a:r>
            <a:r>
              <a:rPr lang="ru-RU" sz="2000" dirty="0" err="1" smtClean="0"/>
              <a:t>Бориснёв</a:t>
            </a:r>
            <a:r>
              <a:rPr lang="ru-RU" sz="2000" dirty="0" smtClean="0"/>
              <a:t> С. В. Социология коммуникации: Учеб. пособие для вузов. — М.: ЮНИТИ-ДАНА, 2003. — С. 14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Активное обучение, определение. Кругликов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 Н. Активное обучение в техническом вузе: теория, технология, практика. СПб.: ВИТУ,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</a:t>
            </a:r>
          </a:p>
          <a:p>
            <a:r>
              <a:rPr lang="en-US" sz="2000" dirty="0" smtClean="0"/>
              <a:t>Gavin </a:t>
            </a:r>
            <a:r>
              <a:rPr lang="en-US" sz="2000" dirty="0" err="1" smtClean="0"/>
              <a:t>Dudeney</a:t>
            </a:r>
            <a:r>
              <a:rPr lang="en-US" sz="2000" dirty="0" smtClean="0"/>
              <a:t>, Nicky </a:t>
            </a:r>
            <a:r>
              <a:rPr lang="en-US" sz="2000" dirty="0" err="1" smtClean="0"/>
              <a:t>Honkley</a:t>
            </a:r>
            <a:r>
              <a:rPr lang="en-US" sz="2000" dirty="0" smtClean="0"/>
              <a:t>. How to teach English with technology. Pearson Education Limited, 2007.</a:t>
            </a:r>
          </a:p>
          <a:p>
            <a:r>
              <a:rPr lang="en-US" sz="2000" dirty="0"/>
              <a:t>J</a:t>
            </a:r>
            <a:r>
              <a:rPr lang="en-US" sz="2000" dirty="0" smtClean="0"/>
              <a:t>eremy Harmer. How to teach English. Addison Wesley Longman Limited, 1998.</a:t>
            </a:r>
            <a:endParaRPr lang="ru-RU" sz="2000" dirty="0" smtClean="0"/>
          </a:p>
          <a:p>
            <a:r>
              <a:rPr lang="ru-RU" sz="2000" u="sng" dirty="0" smtClean="0"/>
              <a:t>http://www.kaganonline.com/free_articles/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309320"/>
            <a:ext cx="172819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60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6417-190E-4BCA-93A8-FBBC0350FFF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50991" y="142852"/>
            <a:ext cx="6186502" cy="868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Условия возникновения и становления </a:t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педагогического  опыта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28728" y="1071546"/>
            <a:ext cx="1152525" cy="115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14282" y="2285992"/>
            <a:ext cx="2163759" cy="10715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Реализация ФГОС второго поколения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00694" y="1071546"/>
            <a:ext cx="7410" cy="149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500562" y="2643182"/>
            <a:ext cx="2214546" cy="9286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Стажировки в Англии, Сингапуре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643844" y="1071546"/>
            <a:ext cx="24500" cy="149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071546"/>
            <a:ext cx="2850" cy="336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444208" y="4509120"/>
            <a:ext cx="2174490" cy="10715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Опыт коллег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4437112"/>
            <a:ext cx="2127243" cy="11287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Введение раздела «Говорение» в ЕГЭ</a:t>
            </a:r>
          </a:p>
        </p:txBody>
      </p:sp>
      <p:pic>
        <p:nvPicPr>
          <p:cNvPr id="15" name="Picture 3" descr="G:\авг конференция 2014\фото\фото\сингапур\ежедневные занят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1460" r="16411" b="13303"/>
          <a:stretch>
            <a:fillRect/>
          </a:stretch>
        </p:blipFill>
        <p:spPr bwMode="auto">
          <a:xfrm>
            <a:off x="0" y="3786190"/>
            <a:ext cx="3641090" cy="288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980240" y="2636912"/>
            <a:ext cx="1984248" cy="9361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Повышение квалификации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5108581" y="2749543"/>
            <a:ext cx="3500462" cy="1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6417-190E-4BCA-93A8-FBBC0350FFF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20" y="285728"/>
            <a:ext cx="4071934" cy="7143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Актуальность темы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28584" y="1585937"/>
            <a:ext cx="1143009" cy="11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357290" y="4572008"/>
            <a:ext cx="2216984" cy="10604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Политические, экономические, социальные условия жизни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607191" y="2821777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786050" y="1571612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42844" y="2285992"/>
            <a:ext cx="1859825" cy="8572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Стандарты ФГОС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0298" y="2428868"/>
            <a:ext cx="2281195" cy="10604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Будущая профессиональная деятельность учащихся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9884" y="6237312"/>
            <a:ext cx="17698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5000628" y="1357298"/>
            <a:ext cx="3914772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   60% заданий ЕГЭ по английскому рассчитаны на ученика - «независимого пользователя языком», то есть способного объясняться в нестандартных ситуациях общения (уровень В1-В2 Общеевропейской шкалы языковой компетенции)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1800" dirty="0" smtClean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572000" cy="114300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Характеристика причин, которые привели к постановке проблемы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4500570"/>
            <a:ext cx="2214710" cy="2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864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6417-190E-4BCA-93A8-FBBC0350FFF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85911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Среднее время речевой активности учащихся на уроке 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952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42" y="1484784"/>
            <a:ext cx="31670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1370062" y="384095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itchFamily="34" charset="0"/>
              </a:rPr>
              <a:t>1-2 минуты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0956"/>
            <a:ext cx="2620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85786" y="4643446"/>
            <a:ext cx="7632700" cy="14779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dirty="0"/>
              <a:t>Существует определенная закономерность обучения, описанная американскими исследователями Р. </a:t>
            </a:r>
            <a:r>
              <a:rPr lang="ru-RU" dirty="0" err="1"/>
              <a:t>Карникау</a:t>
            </a:r>
            <a:r>
              <a:rPr lang="ru-RU" dirty="0"/>
              <a:t> и Ф. </a:t>
            </a:r>
            <a:r>
              <a:rPr lang="ru-RU" dirty="0" err="1"/>
              <a:t>Макэлроу</a:t>
            </a:r>
            <a:r>
              <a:rPr lang="ru-RU" dirty="0"/>
              <a:t>: человек помнит 10% прочитанного; 20% – услышанного; 30% – увиденного; 50% – увиденного и услышанного; 80% – того, что говорит сам; 90% – того, до чего дошел в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332537"/>
            <a:ext cx="1872208" cy="3368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2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333375"/>
            <a:ext cx="8975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Коммуникативная компетентность</a:t>
            </a: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395288" y="2565400"/>
            <a:ext cx="4573587" cy="252376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altLang="ru-RU" b="1" dirty="0"/>
              <a:t>Активное обучение </a:t>
            </a:r>
          </a:p>
          <a:p>
            <a:pPr algn="just"/>
            <a:r>
              <a:rPr lang="ru-RU" altLang="ru-RU" sz="1400" dirty="0"/>
              <a:t>это организация и ведение учебного процесса, которые направлены на побуждение обучающихся к </a:t>
            </a:r>
            <a:r>
              <a:rPr lang="ru-RU" altLang="ru-RU" sz="1400" dirty="0" err="1"/>
              <a:t>учебно</a:t>
            </a:r>
            <a:r>
              <a:rPr lang="ru-RU" altLang="ru-RU" sz="1400" dirty="0"/>
              <a:t> – познавательной деятельности, посредством широкого использования как педагогических, так и организационно-управленческих средств, а также развитие коммуникативных, управленческих навыков учащихся, формирование у учеников таких качеств, как терпимость, уважение к иному, отличающемуся от своего мнению. (В.Н. Кругликов).  </a:t>
            </a:r>
            <a:endParaRPr lang="ru-RU" altLang="ru-RU" sz="1600" dirty="0"/>
          </a:p>
        </p:txBody>
      </p:sp>
      <p:sp>
        <p:nvSpPr>
          <p:cNvPr id="43012" name="Прямоугольник 8"/>
          <p:cNvSpPr>
            <a:spLocks noChangeArrowheads="1"/>
          </p:cNvSpPr>
          <p:nvPr/>
        </p:nvSpPr>
        <p:spPr bwMode="auto">
          <a:xfrm>
            <a:off x="2928926" y="5286388"/>
            <a:ext cx="4176712" cy="123110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altLang="ru-RU" b="1" dirty="0"/>
              <a:t>Командная работа </a:t>
            </a:r>
            <a:r>
              <a:rPr lang="ru-RU" altLang="ru-RU" sz="1400" dirty="0"/>
              <a:t>это совместная деятельность группы людей связанных единым замыслом, стремящихся к общим целям и разделяющих ответственность за их достижения. </a:t>
            </a:r>
            <a:endParaRPr lang="ru-RU" altLang="ru-RU" dirty="0"/>
          </a:p>
        </p:txBody>
      </p:sp>
      <p:sp>
        <p:nvSpPr>
          <p:cNvPr id="43013" name="Прямоугольник 9"/>
          <p:cNvSpPr>
            <a:spLocks noChangeArrowheads="1"/>
          </p:cNvSpPr>
          <p:nvPr/>
        </p:nvSpPr>
        <p:spPr bwMode="auto">
          <a:xfrm>
            <a:off x="2643174" y="1000108"/>
            <a:ext cx="4572000" cy="123110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altLang="ru-RU" b="1" dirty="0"/>
              <a:t>Коммуникация </a:t>
            </a:r>
            <a:r>
              <a:rPr lang="ru-RU" altLang="ru-RU" sz="1400" dirty="0"/>
              <a:t>это</a:t>
            </a:r>
            <a:r>
              <a:rPr lang="ru-RU" altLang="ru-RU" dirty="0"/>
              <a:t> </a:t>
            </a:r>
            <a:r>
              <a:rPr lang="ru-RU" sz="1400" dirty="0"/>
              <a:t>социально обусловленный процесс передачи и восприятия информации в условиях межличностного и массового общения по различным каналам с помощью разных </a:t>
            </a:r>
            <a:r>
              <a:rPr lang="ru-RU" sz="1400" dirty="0" smtClean="0"/>
              <a:t>коммуникативных средств (С. В. </a:t>
            </a:r>
            <a:r>
              <a:rPr lang="ru-RU" sz="1400" dirty="0" err="1" smtClean="0"/>
              <a:t>Бориснев</a:t>
            </a:r>
            <a:r>
              <a:rPr lang="ru-RU" altLang="ru-RU" sz="1400" dirty="0" smtClean="0"/>
              <a:t>).</a:t>
            </a:r>
            <a:endParaRPr lang="ru-RU" altLang="ru-RU" sz="1400" dirty="0"/>
          </a:p>
        </p:txBody>
      </p:sp>
      <p:sp>
        <p:nvSpPr>
          <p:cNvPr id="43015" name="Прямоугольник 15"/>
          <p:cNvSpPr>
            <a:spLocks noChangeArrowheads="1"/>
          </p:cNvSpPr>
          <p:nvPr/>
        </p:nvSpPr>
        <p:spPr bwMode="auto">
          <a:xfrm>
            <a:off x="5183188" y="2714620"/>
            <a:ext cx="3746530" cy="166199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b="1" dirty="0"/>
              <a:t>Интерактивное обучение  </a:t>
            </a:r>
            <a:r>
              <a:rPr lang="ru-RU" altLang="ru-RU" sz="1400" dirty="0"/>
              <a:t>это форма организации учебного процесса, ориентированная на более широкое, по сравнению с активным обучением, взаимодействие обучающихся друг с другом, и доминирование активности учащихся в процессе обучения. </a:t>
            </a: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9884" y="6237312"/>
            <a:ext cx="17698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8666C-AA0B-4DF9-81A7-2335B69E3EA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7560840" cy="1246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Интерактивное </a:t>
            </a:r>
            <a:r>
              <a:rPr lang="ru-RU" sz="2500" b="1" dirty="0" err="1" smtClean="0">
                <a:solidFill>
                  <a:schemeClr val="bg2">
                    <a:lumMod val="25000"/>
                  </a:schemeClr>
                </a:solidFill>
              </a:rPr>
              <a:t>обучение=</a:t>
            </a:r>
            <a:endParaRPr lang="ru-RU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</a:rPr>
              <a:t>интерактивность (диалог)+ активное обучение</a:t>
            </a:r>
            <a:endParaRPr lang="ru-RU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endCxn id="6" idx="0"/>
          </p:cNvCxnSpPr>
          <p:nvPr/>
        </p:nvCxnSpPr>
        <p:spPr>
          <a:xfrm flipH="1">
            <a:off x="2051596" y="1628800"/>
            <a:ext cx="648196" cy="57606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Скругленный прямоугольник 5"/>
          <p:cNvSpPr/>
          <p:nvPr/>
        </p:nvSpPr>
        <p:spPr>
          <a:xfrm>
            <a:off x="395288" y="2204866"/>
            <a:ext cx="3312616" cy="3888431"/>
          </a:xfrm>
          <a:prstGeom prst="roundRect">
            <a:avLst/>
          </a:prstGeom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Психологи: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Дж. Г. 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Мид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через общение человек учится абстрактно мыслить и познает себя)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 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Сирс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действия каждого индивида всегда ориентированы на другого человека 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К. 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Фопеля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,С. 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Аргирис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др.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625" y="2133601"/>
            <a:ext cx="3527425" cy="3959696"/>
          </a:xfrm>
          <a:prstGeom prst="roundRect">
            <a:avLst/>
          </a:prstGeom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Педагоги: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Д.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Дьюи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(действие-инструмент познания)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С. Каган (структуры кооперативного обучения)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Китайгородская Г.А. (использование психологических резервов личности и коллектива)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 А. Вербицкий, И. А. Зимняя, М.В. Кларин, В. В. Сериков, Г. П. Щедровицкий и др.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6516216" y="1556792"/>
            <a:ext cx="756122" cy="57680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Прямоугольник 15"/>
          <p:cNvSpPr/>
          <p:nvPr/>
        </p:nvSpPr>
        <p:spPr>
          <a:xfrm>
            <a:off x="251520" y="6165304"/>
            <a:ext cx="180007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160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097079" y="0"/>
            <a:ext cx="2776537" cy="1290638"/>
          </a:xfrm>
          <a:prstGeom prst="flowChartAlternateProcess">
            <a:avLst/>
          </a:prstGeom>
          <a:gradFill rotWithShape="1">
            <a:gsLst>
              <a:gs pos="0">
                <a:srgbClr val="D7AFFF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 smtClean="0"/>
              <a:t>Модель  </a:t>
            </a:r>
          </a:p>
          <a:p>
            <a:pPr algn="ctr"/>
            <a:r>
              <a:rPr lang="ru-RU" sz="1200" b="1" dirty="0" smtClean="0"/>
              <a:t>развития коммуникативных компетенций личности</a:t>
            </a:r>
            <a:endParaRPr lang="ru-RU" sz="1200" b="1" dirty="0"/>
          </a:p>
        </p:txBody>
      </p:sp>
      <p:cxnSp>
        <p:nvCxnSpPr>
          <p:cNvPr id="35845" name="AutoShape 5"/>
          <p:cNvCxnSpPr>
            <a:cxnSpLocks noChangeShapeType="1"/>
          </p:cNvCxnSpPr>
          <p:nvPr/>
        </p:nvCxnSpPr>
        <p:spPr bwMode="auto">
          <a:xfrm>
            <a:off x="3427412" y="2716213"/>
            <a:ext cx="263525" cy="431800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AutoShape 8"/>
          <p:cNvCxnSpPr>
            <a:cxnSpLocks noChangeShapeType="1"/>
            <a:stCxn id="35847" idx="1"/>
            <a:endCxn id="35849" idx="0"/>
          </p:cNvCxnSpPr>
          <p:nvPr/>
        </p:nvCxnSpPr>
        <p:spPr bwMode="auto">
          <a:xfrm flipH="1">
            <a:off x="727075" y="645319"/>
            <a:ext cx="1370004" cy="268660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131762" y="913979"/>
            <a:ext cx="1190625" cy="573087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УМК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850" name="AutoShape 10"/>
          <p:cNvCxnSpPr>
            <a:cxnSpLocks noChangeShapeType="1"/>
            <a:endCxn id="35851" idx="0"/>
          </p:cNvCxnSpPr>
          <p:nvPr/>
        </p:nvCxnSpPr>
        <p:spPr bwMode="auto">
          <a:xfrm flipH="1">
            <a:off x="1455737" y="1342604"/>
            <a:ext cx="1393825" cy="430212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661987" y="1772816"/>
            <a:ext cx="1585913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Преодоление языкового барьера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852" name="AutoShape 12"/>
          <p:cNvCxnSpPr>
            <a:cxnSpLocks noChangeShapeType="1"/>
          </p:cNvCxnSpPr>
          <p:nvPr/>
        </p:nvCxnSpPr>
        <p:spPr bwMode="auto">
          <a:xfrm flipH="1">
            <a:off x="3173412" y="1290638"/>
            <a:ext cx="1322388" cy="717550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2379662" y="2008188"/>
            <a:ext cx="2513013" cy="715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Погружение в языковую среду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4627562" y="5307013"/>
            <a:ext cx="1322388" cy="858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Calibri" pitchFamily="34" charset="0"/>
              </a:rPr>
              <a:t>Учитель в качестве носителя языка</a:t>
            </a:r>
            <a:endParaRPr lang="ru-RU" sz="1200"/>
          </a:p>
        </p:txBody>
      </p:sp>
      <p:cxnSp>
        <p:nvCxnSpPr>
          <p:cNvPr id="35855" name="AutoShape 15"/>
          <p:cNvCxnSpPr>
            <a:cxnSpLocks noChangeShapeType="1"/>
            <a:endCxn id="35854" idx="0"/>
          </p:cNvCxnSpPr>
          <p:nvPr/>
        </p:nvCxnSpPr>
        <p:spPr bwMode="auto">
          <a:xfrm>
            <a:off x="4495800" y="2725738"/>
            <a:ext cx="793750" cy="2581275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</p:spPr>
      </p:cxn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2776537" y="3155950"/>
            <a:ext cx="1851025" cy="1435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Аудио, видео, информационно-коммуникативные средства обучения языка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857" name="AutoShape 17"/>
          <p:cNvCxnSpPr>
            <a:cxnSpLocks noChangeShapeType="1"/>
          </p:cNvCxnSpPr>
          <p:nvPr/>
        </p:nvCxnSpPr>
        <p:spPr bwMode="auto">
          <a:xfrm flipH="1">
            <a:off x="1851025" y="2438400"/>
            <a:ext cx="530225" cy="1003300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63525" y="3443288"/>
            <a:ext cx="198437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200" b="1">
                <a:latin typeface="Calibri" pitchFamily="34" charset="0"/>
              </a:rPr>
              <a:t>Технологии обучения</a:t>
            </a:r>
            <a:endParaRPr lang="ru-RU" sz="1200"/>
          </a:p>
        </p:txBody>
      </p:sp>
      <p:cxnSp>
        <p:nvCxnSpPr>
          <p:cNvPr id="35859" name="AutoShape 19"/>
          <p:cNvCxnSpPr>
            <a:cxnSpLocks noChangeShapeType="1"/>
          </p:cNvCxnSpPr>
          <p:nvPr/>
        </p:nvCxnSpPr>
        <p:spPr bwMode="auto">
          <a:xfrm flipH="1">
            <a:off x="396875" y="3873500"/>
            <a:ext cx="1587" cy="430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20"/>
          <p:cNvCxnSpPr>
            <a:cxnSpLocks noChangeShapeType="1"/>
          </p:cNvCxnSpPr>
          <p:nvPr/>
        </p:nvCxnSpPr>
        <p:spPr bwMode="auto">
          <a:xfrm>
            <a:off x="1587500" y="3873500"/>
            <a:ext cx="0" cy="1290638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21"/>
          <p:cNvCxnSpPr>
            <a:cxnSpLocks noChangeShapeType="1"/>
          </p:cNvCxnSpPr>
          <p:nvPr/>
        </p:nvCxnSpPr>
        <p:spPr bwMode="auto">
          <a:xfrm>
            <a:off x="2247900" y="3729038"/>
            <a:ext cx="396875" cy="1292225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0" y="4303713"/>
            <a:ext cx="119062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Calibri" pitchFamily="34" charset="0"/>
              </a:rPr>
              <a:t>Проектная</a:t>
            </a:r>
            <a:endParaRPr lang="ru-RU" sz="1200"/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396875" y="5164138"/>
            <a:ext cx="1719262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Calibri" pitchFamily="34" charset="0"/>
              </a:rPr>
              <a:t>Коммуникативная</a:t>
            </a:r>
            <a:endParaRPr lang="ru-RU" sz="1200"/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2247900" y="5021263"/>
            <a:ext cx="1454150" cy="715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>
                <a:latin typeface="Calibri" pitchFamily="34" charset="0"/>
              </a:rPr>
              <a:t>Развивающего</a:t>
            </a:r>
          </a:p>
          <a:p>
            <a:pPr algn="ctr">
              <a:spcAft>
                <a:spcPts val="1000"/>
              </a:spcAft>
            </a:pPr>
            <a:r>
              <a:rPr lang="ru-RU" sz="1200" b="1">
                <a:latin typeface="Calibri" pitchFamily="34" charset="0"/>
              </a:rPr>
              <a:t>обучения</a:t>
            </a:r>
            <a:endParaRPr lang="ru-RU" sz="1200"/>
          </a:p>
        </p:txBody>
      </p:sp>
      <p:cxnSp>
        <p:nvCxnSpPr>
          <p:cNvPr id="35865" name="AutoShape 25"/>
          <p:cNvCxnSpPr>
            <a:cxnSpLocks noChangeShapeType="1"/>
            <a:stCxn id="35853" idx="3"/>
          </p:cNvCxnSpPr>
          <p:nvPr/>
        </p:nvCxnSpPr>
        <p:spPr bwMode="auto">
          <a:xfrm flipV="1">
            <a:off x="4892675" y="1292225"/>
            <a:ext cx="528637" cy="1074738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5289550" y="574675"/>
            <a:ext cx="1585912" cy="715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 dirty="0">
                <a:latin typeface="Calibri" pitchFamily="34" charset="0"/>
              </a:rPr>
              <a:t>Методы обучения</a:t>
            </a:r>
            <a:endParaRPr lang="ru-RU" sz="1200" dirty="0"/>
          </a:p>
        </p:txBody>
      </p:sp>
      <p:cxnSp>
        <p:nvCxnSpPr>
          <p:cNvPr id="35869" name="AutoShape 29"/>
          <p:cNvCxnSpPr>
            <a:cxnSpLocks noChangeShapeType="1"/>
          </p:cNvCxnSpPr>
          <p:nvPr/>
        </p:nvCxnSpPr>
        <p:spPr bwMode="auto">
          <a:xfrm flipH="1">
            <a:off x="5832475" y="1268413"/>
            <a:ext cx="215900" cy="792162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5327650" y="2060575"/>
            <a:ext cx="1190625" cy="57467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Активные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871" name="AutoShape 31"/>
          <p:cNvCxnSpPr>
            <a:cxnSpLocks noChangeShapeType="1"/>
            <a:stCxn id="35866" idx="3"/>
          </p:cNvCxnSpPr>
          <p:nvPr/>
        </p:nvCxnSpPr>
        <p:spPr bwMode="auto">
          <a:xfrm>
            <a:off x="6875462" y="932657"/>
            <a:ext cx="911248" cy="1210459"/>
          </a:xfrm>
          <a:prstGeom prst="straightConnector1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7286644" y="2285992"/>
            <a:ext cx="1585913" cy="57467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Интерактивные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165850"/>
            <a:ext cx="1879476" cy="503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7358082" y="3714752"/>
            <a:ext cx="1585913" cy="57467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200" b="1" dirty="0" smtClean="0">
                <a:latin typeface="Calibri" pitchFamily="34" charset="0"/>
              </a:rPr>
              <a:t>Работа в команде</a:t>
            </a:r>
            <a:endParaRPr lang="ru-RU" sz="1200" dirty="0"/>
          </a:p>
        </p:txBody>
      </p:sp>
      <p:sp>
        <p:nvSpPr>
          <p:cNvPr id="45" name="AutoShape 32"/>
          <p:cNvSpPr>
            <a:spLocks noChangeArrowheads="1"/>
          </p:cNvSpPr>
          <p:nvPr/>
        </p:nvSpPr>
        <p:spPr bwMode="auto">
          <a:xfrm>
            <a:off x="5643570" y="3000372"/>
            <a:ext cx="1785950" cy="57467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Позитивная взаимозависимость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32"/>
          <p:cNvSpPr>
            <a:spLocks noChangeArrowheads="1"/>
          </p:cNvSpPr>
          <p:nvPr/>
        </p:nvSpPr>
        <p:spPr bwMode="auto">
          <a:xfrm>
            <a:off x="5500694" y="3929066"/>
            <a:ext cx="1585913" cy="57467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Одновременное взаимодействие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32"/>
          <p:cNvSpPr>
            <a:spLocks noChangeArrowheads="1"/>
          </p:cNvSpPr>
          <p:nvPr/>
        </p:nvSpPr>
        <p:spPr bwMode="auto">
          <a:xfrm>
            <a:off x="6000760" y="4714884"/>
            <a:ext cx="1585913" cy="574675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Индивидуальная ответственность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32"/>
          <p:cNvSpPr>
            <a:spLocks noChangeArrowheads="1"/>
          </p:cNvSpPr>
          <p:nvPr/>
        </p:nvSpPr>
        <p:spPr bwMode="auto">
          <a:xfrm>
            <a:off x="7143768" y="5500702"/>
            <a:ext cx="1585913" cy="428628"/>
          </a:xfrm>
          <a:prstGeom prst="flowChartAlternateProcess">
            <a:avLst/>
          </a:prstGeom>
          <a:gradFill rotWithShape="1">
            <a:gsLst>
              <a:gs pos="0">
                <a:srgbClr val="CCFFCC"/>
              </a:gs>
              <a:gs pos="100000">
                <a:srgbClr val="FFFFCC"/>
              </a:gs>
            </a:gsLst>
            <a:lin ang="540000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Равное участие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>
            <a:stCxn id="35872" idx="2"/>
          </p:cNvCxnSpPr>
          <p:nvPr/>
        </p:nvCxnSpPr>
        <p:spPr>
          <a:xfrm rot="5400000">
            <a:off x="7684709" y="3248421"/>
            <a:ext cx="782647" cy="7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643834" y="492919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>
            <a:off x="7000892" y="364331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7500958" y="4357694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6" idx="3"/>
          </p:cNvCxnSpPr>
          <p:nvPr/>
        </p:nvCxnSpPr>
        <p:spPr>
          <a:xfrm rot="10800000" flipV="1">
            <a:off x="7086608" y="4214818"/>
            <a:ext cx="271475" cy="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15938"/>
            <a:ext cx="8458200" cy="887412"/>
          </a:xfrm>
        </p:spPr>
        <p:txBody>
          <a:bodyPr/>
          <a:lstStyle/>
          <a:p>
            <a:pPr algn="ctr"/>
            <a:r>
              <a:rPr lang="ru-RU" sz="3200" dirty="0"/>
              <a:t>Коммуникативные компетенции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45AA249-DBBB-4617-B2D8-75120EB20AE2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988" y="2205038"/>
            <a:ext cx="7302500" cy="440120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AutoNum type="arabicPeriod"/>
            </a:pPr>
            <a:r>
              <a:rPr lang="ru-RU" sz="2800" b="1" dirty="0">
                <a:solidFill>
                  <a:srgbClr val="93540A"/>
                </a:solidFill>
                <a:latin typeface="Arial" charset="0"/>
              </a:rPr>
              <a:t>Ролевая игра,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  <a:hlinkClick r:id="rId2" action="ppaction://hlinksldjump"/>
              </a:rPr>
              <a:t>эвристический метод </a:t>
            </a:r>
            <a:r>
              <a:rPr lang="ru-RU" sz="2800" b="1" dirty="0" err="1">
                <a:solidFill>
                  <a:srgbClr val="4C376B"/>
                </a:solidFill>
                <a:latin typeface="Arial" charset="0"/>
                <a:hlinkClick r:id="rId2" action="ppaction://hlinksldjump"/>
              </a:rPr>
              <a:t>эмпатии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</a:rPr>
              <a:t> «вживания в образ».</a:t>
            </a:r>
          </a:p>
          <a:p>
            <a:pPr algn="just">
              <a:buFont typeface="Arial" charset="0"/>
              <a:buAutoNum type="arabicPeriod"/>
            </a:pPr>
            <a:r>
              <a:rPr lang="en-US" sz="2800" b="1" dirty="0">
                <a:solidFill>
                  <a:srgbClr val="93540A"/>
                </a:solidFill>
                <a:latin typeface="Arial" charset="0"/>
                <a:hlinkClick r:id="rId3" action="ppaction://hlinksldjump"/>
              </a:rPr>
              <a:t>Cluster </a:t>
            </a:r>
            <a:r>
              <a:rPr lang="en-US" sz="2800" b="1" dirty="0">
                <a:solidFill>
                  <a:srgbClr val="4C376B"/>
                </a:solidFill>
                <a:latin typeface="Arial" charset="0"/>
              </a:rPr>
              <a:t>(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</a:rPr>
              <a:t>«виноградная гроздь»</a:t>
            </a:r>
            <a:r>
              <a:rPr lang="en-US" sz="2800" b="1" dirty="0">
                <a:solidFill>
                  <a:srgbClr val="4C376B"/>
                </a:solidFill>
                <a:latin typeface="Arial" charset="0"/>
              </a:rPr>
              <a:t>)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</a:rPr>
              <a:t>.</a:t>
            </a:r>
          </a:p>
          <a:p>
            <a:pPr algn="just">
              <a:buFont typeface="Arial" charset="0"/>
              <a:buAutoNum type="arabicPeriod"/>
            </a:pPr>
            <a:r>
              <a:rPr lang="en-US" sz="2800" b="1" dirty="0">
                <a:solidFill>
                  <a:srgbClr val="93540A"/>
                </a:solidFill>
                <a:latin typeface="Arial" charset="0"/>
                <a:hlinkClick r:id="rId4" action="ppaction://hlinksldjump"/>
              </a:rPr>
              <a:t>Word – Web 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</a:rPr>
              <a:t>(«словесная паутинка»).</a:t>
            </a:r>
          </a:p>
          <a:p>
            <a:pPr algn="just">
              <a:buFont typeface="Arial" charset="0"/>
              <a:buAutoNum type="arabicPeriod"/>
            </a:pPr>
            <a:r>
              <a:rPr lang="en-US" sz="2800" b="1" dirty="0">
                <a:solidFill>
                  <a:srgbClr val="93540A"/>
                </a:solidFill>
                <a:latin typeface="Arial" charset="0"/>
                <a:hlinkClick r:id="rId5" action="ppaction://hlinksldjump"/>
              </a:rPr>
              <a:t>Know – Want to know – Have learnt</a:t>
            </a:r>
            <a:endParaRPr lang="ru-RU" sz="2800" b="1" dirty="0">
              <a:solidFill>
                <a:srgbClr val="93540A"/>
              </a:solidFill>
              <a:latin typeface="Arial" charset="0"/>
            </a:endParaRPr>
          </a:p>
          <a:p>
            <a:pPr algn="just"/>
            <a:r>
              <a:rPr lang="en-US" sz="2800" b="1" dirty="0">
                <a:solidFill>
                  <a:srgbClr val="4C376B"/>
                </a:solidFill>
                <a:latin typeface="Arial" charset="0"/>
              </a:rPr>
              <a:t> (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</a:rPr>
              <a:t>«Знаю – Хочу узнать - Узнал»</a:t>
            </a:r>
            <a:r>
              <a:rPr lang="en-US" sz="2800" b="1" dirty="0">
                <a:solidFill>
                  <a:srgbClr val="4C376B"/>
                </a:solidFill>
                <a:latin typeface="Arial" charset="0"/>
              </a:rPr>
              <a:t>)</a:t>
            </a:r>
            <a:r>
              <a:rPr lang="ru-RU" sz="2800" b="1" dirty="0">
                <a:solidFill>
                  <a:srgbClr val="4C376B"/>
                </a:solidFill>
                <a:latin typeface="Arial" charset="0"/>
              </a:rPr>
              <a:t>.</a:t>
            </a:r>
          </a:p>
          <a:p>
            <a:pPr algn="just"/>
            <a:r>
              <a:rPr lang="ru-RU" sz="2800" b="1" dirty="0">
                <a:solidFill>
                  <a:srgbClr val="93540A"/>
                </a:solidFill>
                <a:latin typeface="Arial" charset="0"/>
              </a:rPr>
              <a:t>5. </a:t>
            </a:r>
            <a:r>
              <a:rPr lang="en-US" sz="2800" b="1" dirty="0">
                <a:solidFill>
                  <a:srgbClr val="93540A"/>
                </a:solidFill>
                <a:latin typeface="Arial" charset="0"/>
              </a:rPr>
              <a:t>Web</a:t>
            </a:r>
            <a:r>
              <a:rPr lang="ru-RU" sz="2800" b="1" dirty="0" smtClean="0">
                <a:solidFill>
                  <a:srgbClr val="93540A"/>
                </a:solidFill>
                <a:latin typeface="Arial" charset="0"/>
                <a:hlinkClick r:id="rId6" action="ppaction://hlinksldjump"/>
              </a:rPr>
              <a:t>-</a:t>
            </a:r>
            <a:r>
              <a:rPr lang="ru-RU" sz="2800" b="1" dirty="0" err="1" smtClean="0">
                <a:solidFill>
                  <a:srgbClr val="93540A"/>
                </a:solidFill>
                <a:latin typeface="Arial" charset="0"/>
                <a:hlinkClick r:id="rId6" action="ppaction://hlinksldjump"/>
              </a:rPr>
              <a:t>квест</a:t>
            </a:r>
            <a:endParaRPr lang="ru-RU" sz="2800" b="1" dirty="0" smtClean="0">
              <a:solidFill>
                <a:srgbClr val="93540A"/>
              </a:solidFill>
              <a:latin typeface="Arial" charset="0"/>
            </a:endParaRPr>
          </a:p>
          <a:p>
            <a:pPr algn="just"/>
            <a:r>
              <a:rPr lang="ru-RU" sz="2800" b="1" dirty="0" smtClean="0">
                <a:solidFill>
                  <a:srgbClr val="93540A"/>
                </a:solidFill>
                <a:latin typeface="Arial" charset="0"/>
              </a:rPr>
              <a:t>6. </a:t>
            </a:r>
            <a:r>
              <a:rPr lang="en-US" sz="2800" b="1" dirty="0" err="1" smtClean="0">
                <a:solidFill>
                  <a:srgbClr val="93540A"/>
                </a:solidFill>
                <a:latin typeface="Arial" charset="0"/>
                <a:hlinkClick r:id="rId7" action="ppaction://hlinksldjump"/>
              </a:rPr>
              <a:t>LinoIt</a:t>
            </a:r>
            <a:r>
              <a:rPr lang="en-US" sz="2800" b="1" dirty="0" smtClean="0">
                <a:solidFill>
                  <a:srgbClr val="93540A"/>
                </a:solidFill>
                <a:latin typeface="Arial" charset="0"/>
                <a:hlinkClick r:id="rId7" action="ppaction://hlinksldjump"/>
              </a:rPr>
              <a:t> </a:t>
            </a:r>
            <a:r>
              <a:rPr lang="ru-RU" sz="2800" b="1" dirty="0" smtClean="0">
                <a:solidFill>
                  <a:srgbClr val="93540A"/>
                </a:solidFill>
                <a:latin typeface="Arial" charset="0"/>
                <a:hlinkClick r:id="rId7" action="ppaction://hlinksldjump"/>
              </a:rPr>
              <a:t>(интернет-площадка для совместной работы)</a:t>
            </a:r>
            <a:endParaRPr lang="ru-RU" sz="2800" b="1" dirty="0">
              <a:solidFill>
                <a:srgbClr val="93540A"/>
              </a:solidFill>
              <a:latin typeface="Arial" charset="0"/>
            </a:endParaRPr>
          </a:p>
          <a:p>
            <a:pPr algn="just"/>
            <a:endParaRPr lang="ru-RU" sz="2800" b="1" dirty="0">
              <a:solidFill>
                <a:srgbClr val="93540A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0214" y="1555977"/>
            <a:ext cx="550804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17375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Методы и приёмы формирования: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9388" y="6308725"/>
            <a:ext cx="20161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7858148" y="592933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1_Тема Office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1017</Words>
  <Application>Microsoft Office PowerPoint</Application>
  <PresentationFormat>Экран (4:3)</PresentationFormat>
  <Paragraphs>238</Paragraphs>
  <Slides>20</Slides>
  <Notes>0</Notes>
  <HiddenSlides>4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1_Тема Office</vt:lpstr>
      <vt:lpstr>2_Тема Office</vt:lpstr>
      <vt:lpstr>Слайд</vt:lpstr>
      <vt:lpstr>Слайд 1</vt:lpstr>
      <vt:lpstr>Слайд 2</vt:lpstr>
      <vt:lpstr>Слайд 3</vt:lpstr>
      <vt:lpstr>Характеристика причин, которые привели к постановке проблемы</vt:lpstr>
      <vt:lpstr>Среднее время речевой активности учащихся на уроке </vt:lpstr>
      <vt:lpstr>Слайд 6</vt:lpstr>
      <vt:lpstr>Слайд 7</vt:lpstr>
      <vt:lpstr>Слайд 8</vt:lpstr>
      <vt:lpstr>Коммуникативные компетенции</vt:lpstr>
      <vt:lpstr>Коммуникативные компетенции</vt:lpstr>
      <vt:lpstr>Слайд 11</vt:lpstr>
      <vt:lpstr>Слайд 12</vt:lpstr>
      <vt:lpstr>Слайд 13</vt:lpstr>
      <vt:lpstr>Слайд 14</vt:lpstr>
      <vt:lpstr>Использование обучающих веб сервисов 2.0</vt:lpstr>
      <vt:lpstr>Слайд 16</vt:lpstr>
      <vt:lpstr>Слайд 17</vt:lpstr>
      <vt:lpstr>Слайд 18</vt:lpstr>
      <vt:lpstr>Таблица контроля за речевой активностью учащихся на уроке</vt:lpstr>
      <vt:lpstr>Список используемой в пояснительной записке литературы и сетевых ресурсов: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технологии интерактивного обучения как средства формирования коммуникативных компетенций учащихся в рамках предмета «Английский язык»</dc:title>
  <dc:creator>Ольга</dc:creator>
  <cp:lastModifiedBy>User-Zav</cp:lastModifiedBy>
  <cp:revision>88</cp:revision>
  <dcterms:created xsi:type="dcterms:W3CDTF">2015-02-15T18:14:43Z</dcterms:created>
  <dcterms:modified xsi:type="dcterms:W3CDTF">2015-02-21T09:31:48Z</dcterms:modified>
</cp:coreProperties>
</file>